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9" r:id="rId4"/>
    <p:sldId id="260" r:id="rId5"/>
    <p:sldId id="261" r:id="rId6"/>
    <p:sldId id="276" r:id="rId7"/>
    <p:sldId id="263" r:id="rId8"/>
    <p:sldId id="262" r:id="rId9"/>
    <p:sldId id="270" r:id="rId10"/>
    <p:sldId id="264" r:id="rId11"/>
    <p:sldId id="267" r:id="rId12"/>
    <p:sldId id="268" r:id="rId13"/>
    <p:sldId id="271" r:id="rId14"/>
    <p:sldId id="277" r:id="rId15"/>
    <p:sldId id="279" r:id="rId16"/>
    <p:sldId id="272" r:id="rId17"/>
    <p:sldId id="278"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6B7018-FF8E-484A-BFF4-DAD278E19EB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329149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6B7018-FF8E-484A-BFF4-DAD278E19EB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314526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6B7018-FF8E-484A-BFF4-DAD278E19EB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253210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6B7018-FF8E-484A-BFF4-DAD278E19EB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145560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6B7018-FF8E-484A-BFF4-DAD278E19EB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130848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6B7018-FF8E-484A-BFF4-DAD278E19EB3}"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114202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6B7018-FF8E-484A-BFF4-DAD278E19EB3}"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173064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6B7018-FF8E-484A-BFF4-DAD278E19EB3}" type="datetimeFigureOut">
              <a:rPr lang="en-GB" smtClean="0"/>
              <a:t>29/01/2025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169013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B7018-FF8E-484A-BFF4-DAD278E19EB3}" type="datetimeFigureOut">
              <a:rPr lang="en-GB" smtClean="0"/>
              <a:t>29/01/2025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150607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6B7018-FF8E-484A-BFF4-DAD278E19EB3}"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13873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6B7018-FF8E-484A-BFF4-DAD278E19EB3}"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68B7B-FCE3-432F-9BAA-FE6F669BCC62}" type="slidenum">
              <a:rPr lang="en-GB" smtClean="0"/>
              <a:t>‹#›</a:t>
            </a:fld>
            <a:endParaRPr lang="en-GB"/>
          </a:p>
        </p:txBody>
      </p:sp>
    </p:spTree>
    <p:extLst>
      <p:ext uri="{BB962C8B-B14F-4D97-AF65-F5344CB8AC3E}">
        <p14:creationId xmlns:p14="http://schemas.microsoft.com/office/powerpoint/2010/main" val="256263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B7018-FF8E-484A-BFF4-DAD278E19EB3}" type="datetimeFigureOut">
              <a:rPr lang="en-GB" smtClean="0"/>
              <a:t>29/01/2025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68B7B-FCE3-432F-9BAA-FE6F669BCC62}" type="slidenum">
              <a:rPr lang="en-GB" smtClean="0"/>
              <a:t>‹#›</a:t>
            </a:fld>
            <a:endParaRPr lang="en-GB"/>
          </a:p>
        </p:txBody>
      </p:sp>
    </p:spTree>
    <p:extLst>
      <p:ext uri="{BB962C8B-B14F-4D97-AF65-F5344CB8AC3E}">
        <p14:creationId xmlns:p14="http://schemas.microsoft.com/office/powerpoint/2010/main" val="244960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sj-dc\staffshare$\Curriculum\English\Reading\Questions%20to%20ask%20your%20children%20when%20they%20read%20with%20you.docx"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stjbps.co.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file:///\\sj-dc\staffshare$\Classes\2015%20+\Oak\numeracy\resources%20-%20maths\Your%20child's%20maths%20revision%20guide.docx"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793966"/>
            <a:ext cx="9144000" cy="1071676"/>
          </a:xfrm>
          <a:solidFill>
            <a:srgbClr val="FFC000"/>
          </a:solidFill>
        </p:spPr>
        <p:txBody>
          <a:bodyPr/>
          <a:lstStyle/>
          <a:p>
            <a:r>
              <a:rPr lang="en-GB" dirty="0"/>
              <a:t>Welcome to Oak Class</a:t>
            </a:r>
          </a:p>
        </p:txBody>
      </p:sp>
      <p:sp>
        <p:nvSpPr>
          <p:cNvPr id="3" name="Subtitle 2"/>
          <p:cNvSpPr>
            <a:spLocks noGrp="1"/>
          </p:cNvSpPr>
          <p:nvPr>
            <p:ph type="subTitle" idx="1"/>
          </p:nvPr>
        </p:nvSpPr>
        <p:spPr>
          <a:solidFill>
            <a:schemeClr val="accent2">
              <a:lumMod val="75000"/>
            </a:schemeClr>
          </a:solidFill>
        </p:spPr>
        <p:txBody>
          <a:bodyPr>
            <a:normAutofit/>
          </a:bodyPr>
          <a:lstStyle/>
          <a:p>
            <a:r>
              <a:rPr lang="en-GB" sz="4800" dirty="0">
                <a:solidFill>
                  <a:schemeClr val="bg1"/>
                </a:solidFill>
              </a:rPr>
              <a:t>Teacher - Mrs Stoner</a:t>
            </a:r>
          </a:p>
          <a:p>
            <a:r>
              <a:rPr lang="en-GB" sz="4800" dirty="0">
                <a:solidFill>
                  <a:schemeClr val="bg1"/>
                </a:solidFill>
              </a:rPr>
              <a:t>Teaching Assistant - Mrs Lyle</a:t>
            </a:r>
          </a:p>
        </p:txBody>
      </p:sp>
    </p:spTree>
    <p:extLst>
      <p:ext uri="{BB962C8B-B14F-4D97-AF65-F5344CB8AC3E}">
        <p14:creationId xmlns:p14="http://schemas.microsoft.com/office/powerpoint/2010/main" val="3352440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46847" y="1745673"/>
            <a:ext cx="11107271" cy="4838007"/>
          </a:xfrm>
          <a:solidFill>
            <a:schemeClr val="accent2">
              <a:lumMod val="75000"/>
            </a:schemeClr>
          </a:solidFill>
        </p:spPr>
        <p:txBody>
          <a:bodyPr>
            <a:normAutofit fontScale="92500"/>
          </a:bodyPr>
          <a:lstStyle/>
          <a:p>
            <a:pPr>
              <a:lnSpc>
                <a:spcPct val="110000"/>
              </a:lnSpc>
            </a:pPr>
            <a:r>
              <a:rPr lang="en-GB" b="1" dirty="0">
                <a:solidFill>
                  <a:schemeClr val="bg1"/>
                </a:solidFill>
              </a:rPr>
              <a:t>Daily spelling tasks – please check and sign</a:t>
            </a:r>
          </a:p>
          <a:p>
            <a:pPr>
              <a:lnSpc>
                <a:spcPct val="110000"/>
              </a:lnSpc>
            </a:pPr>
            <a:r>
              <a:rPr lang="en-GB" dirty="0">
                <a:solidFill>
                  <a:schemeClr val="bg1"/>
                </a:solidFill>
              </a:rPr>
              <a:t>Reading Homework – Children are expected to read for a minimum of 10 minutes a night. – Optimum reading time would be around 20 minutes reading and discussing book with an adult.</a:t>
            </a:r>
          </a:p>
          <a:p>
            <a:pPr>
              <a:lnSpc>
                <a:spcPct val="110000"/>
              </a:lnSpc>
            </a:pPr>
            <a:endParaRPr lang="en-GB" dirty="0">
              <a:solidFill>
                <a:schemeClr val="bg1"/>
              </a:solidFill>
            </a:endParaRPr>
          </a:p>
          <a:p>
            <a:pPr>
              <a:lnSpc>
                <a:spcPct val="110000"/>
              </a:lnSpc>
            </a:pPr>
            <a:r>
              <a:rPr lang="en-GB" dirty="0">
                <a:solidFill>
                  <a:schemeClr val="bg1"/>
                </a:solidFill>
              </a:rPr>
              <a:t>There will also be some grammar questions (SATs style) for the children to complete.</a:t>
            </a:r>
          </a:p>
          <a:p>
            <a:pPr>
              <a:lnSpc>
                <a:spcPct val="110000"/>
              </a:lnSpc>
            </a:pPr>
            <a:r>
              <a:rPr lang="en-GB" dirty="0">
                <a:solidFill>
                  <a:schemeClr val="bg1"/>
                </a:solidFill>
                <a:hlinkClick r:id="rId3" action="ppaction://hlinkfile">
                  <a:extLst>
                    <a:ext uri="{A12FA001-AC4F-418D-AE19-62706E023703}">
                      <ahyp:hlinkClr xmlns:ahyp="http://schemas.microsoft.com/office/drawing/2018/hyperlinkcolor" val="tx"/>
                    </a:ext>
                  </a:extLst>
                </a:hlinkClick>
              </a:rPr>
              <a:t>T:\Curriculum\English\Reading\Questions to ask your children when they read with you.docx</a:t>
            </a:r>
            <a:endParaRPr lang="en-GB" dirty="0">
              <a:solidFill>
                <a:schemeClr val="bg1"/>
              </a:solidFill>
            </a:endParaRPr>
          </a:p>
          <a:p>
            <a:pPr>
              <a:lnSpc>
                <a:spcPct val="110000"/>
              </a:lnSpc>
            </a:pPr>
            <a:r>
              <a:rPr lang="en-GB" dirty="0">
                <a:solidFill>
                  <a:schemeClr val="bg1"/>
                </a:solidFill>
              </a:rPr>
              <a:t>Maths Homework</a:t>
            </a:r>
          </a:p>
          <a:p>
            <a:pPr>
              <a:lnSpc>
                <a:spcPct val="110000"/>
              </a:lnSpc>
            </a:pPr>
            <a:r>
              <a:rPr lang="en-GB" dirty="0">
                <a:solidFill>
                  <a:schemeClr val="bg1"/>
                </a:solidFill>
              </a:rPr>
              <a:t>This will be based on the number facts and maths knowledge that is essential to support the strategies and methods that are taught in school.</a:t>
            </a:r>
          </a:p>
          <a:p>
            <a:pPr>
              <a:lnSpc>
                <a:spcPct val="110000"/>
              </a:lnSpc>
            </a:pPr>
            <a:r>
              <a:rPr lang="en-GB" dirty="0">
                <a:solidFill>
                  <a:schemeClr val="bg1"/>
                </a:solidFill>
              </a:rPr>
              <a:t>There will also be topic homework, which will be due in every 2 weeks.</a:t>
            </a:r>
          </a:p>
        </p:txBody>
      </p:sp>
      <p:sp>
        <p:nvSpPr>
          <p:cNvPr id="6" name="Title 1"/>
          <p:cNvSpPr>
            <a:spLocks noGrp="1"/>
          </p:cNvSpPr>
          <p:nvPr>
            <p:ph type="ctrTitle"/>
          </p:nvPr>
        </p:nvSpPr>
        <p:spPr>
          <a:xfrm>
            <a:off x="1524000" y="307571"/>
            <a:ext cx="9144000" cy="1193471"/>
          </a:xfrm>
          <a:solidFill>
            <a:srgbClr val="FFC000"/>
          </a:solidFill>
        </p:spPr>
        <p:txBody>
          <a:bodyPr>
            <a:noAutofit/>
          </a:bodyPr>
          <a:lstStyle/>
          <a:p>
            <a:br>
              <a:rPr lang="en-GB" sz="8000" b="1" dirty="0">
                <a:latin typeface="+mn-lt"/>
              </a:rPr>
            </a:br>
            <a:br>
              <a:rPr lang="en-GB" sz="8000" b="1" dirty="0">
                <a:latin typeface="+mn-lt"/>
              </a:rPr>
            </a:br>
            <a:br>
              <a:rPr lang="en-GB" sz="8000" b="1" dirty="0">
                <a:latin typeface="+mn-lt"/>
              </a:rPr>
            </a:br>
            <a:br>
              <a:rPr lang="en-GB" sz="8000" b="1" dirty="0">
                <a:latin typeface="+mn-lt"/>
              </a:rPr>
            </a:br>
            <a:br>
              <a:rPr lang="en-GB" sz="8000" b="1" dirty="0">
                <a:latin typeface="+mn-lt"/>
              </a:rPr>
            </a:br>
            <a:r>
              <a:rPr lang="en-GB" sz="6600" b="1" dirty="0">
                <a:latin typeface="+mn-lt"/>
              </a:rPr>
              <a:t>Homework Expectations</a:t>
            </a:r>
            <a:endParaRPr lang="en-GB" sz="5400" b="1" dirty="0">
              <a:latin typeface="+mn-lt"/>
            </a:endParaRPr>
          </a:p>
        </p:txBody>
      </p:sp>
    </p:spTree>
    <p:extLst>
      <p:ext uri="{BB962C8B-B14F-4D97-AF65-F5344CB8AC3E}">
        <p14:creationId xmlns:p14="http://schemas.microsoft.com/office/powerpoint/2010/main" val="346060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698863"/>
            <a:ext cx="9144000" cy="1102156"/>
          </a:xfrm>
          <a:solidFill>
            <a:srgbClr val="FFC000"/>
          </a:solidFill>
        </p:spPr>
        <p:txBody>
          <a:bodyPr/>
          <a:lstStyle/>
          <a:p>
            <a:r>
              <a:rPr lang="en-GB" b="1" dirty="0">
                <a:latin typeface="+mn-lt"/>
              </a:rPr>
              <a:t>Behaviour Expectations</a:t>
            </a:r>
          </a:p>
        </p:txBody>
      </p:sp>
      <p:sp>
        <p:nvSpPr>
          <p:cNvPr id="3" name="Subtitle 2"/>
          <p:cNvSpPr>
            <a:spLocks noGrp="1"/>
          </p:cNvSpPr>
          <p:nvPr>
            <p:ph type="subTitle" idx="1"/>
          </p:nvPr>
        </p:nvSpPr>
        <p:spPr>
          <a:xfrm>
            <a:off x="1524000" y="2259874"/>
            <a:ext cx="9144000" cy="3709852"/>
          </a:xfrm>
          <a:solidFill>
            <a:schemeClr val="accent2">
              <a:lumMod val="75000"/>
            </a:schemeClr>
          </a:solidFill>
        </p:spPr>
        <p:txBody>
          <a:bodyPr>
            <a:normAutofit lnSpcReduction="10000"/>
          </a:bodyPr>
          <a:lstStyle/>
          <a:p>
            <a:r>
              <a:rPr lang="en-GB" sz="4000" dirty="0">
                <a:solidFill>
                  <a:schemeClr val="bg1"/>
                </a:solidFill>
              </a:rPr>
              <a:t>Uniform </a:t>
            </a:r>
            <a:r>
              <a:rPr lang="en-GB" sz="4000" dirty="0" err="1">
                <a:solidFill>
                  <a:schemeClr val="bg1"/>
                </a:solidFill>
              </a:rPr>
              <a:t>inc</a:t>
            </a:r>
            <a:r>
              <a:rPr lang="en-GB" sz="4000" dirty="0">
                <a:solidFill>
                  <a:schemeClr val="bg1"/>
                </a:solidFill>
              </a:rPr>
              <a:t> earrings etc.</a:t>
            </a:r>
          </a:p>
          <a:p>
            <a:r>
              <a:rPr lang="en-GB" sz="4000" dirty="0">
                <a:solidFill>
                  <a:schemeClr val="bg1"/>
                </a:solidFill>
              </a:rPr>
              <a:t>P.E. kit</a:t>
            </a:r>
          </a:p>
          <a:p>
            <a:r>
              <a:rPr lang="en-GB" sz="4000" dirty="0">
                <a:solidFill>
                  <a:schemeClr val="bg1"/>
                </a:solidFill>
              </a:rPr>
              <a:t>Behaviour before and after school</a:t>
            </a:r>
          </a:p>
          <a:p>
            <a:r>
              <a:rPr lang="en-GB" sz="4000" dirty="0">
                <a:solidFill>
                  <a:schemeClr val="bg1"/>
                </a:solidFill>
              </a:rPr>
              <a:t>Role models</a:t>
            </a:r>
          </a:p>
          <a:p>
            <a:r>
              <a:rPr lang="en-GB" sz="4000" dirty="0">
                <a:solidFill>
                  <a:schemeClr val="bg1"/>
                </a:solidFill>
              </a:rPr>
              <a:t>Respect for each other and property – legal responsibility</a:t>
            </a:r>
          </a:p>
        </p:txBody>
      </p:sp>
    </p:spTree>
    <p:extLst>
      <p:ext uri="{BB962C8B-B14F-4D97-AF65-F5344CB8AC3E}">
        <p14:creationId xmlns:p14="http://schemas.microsoft.com/office/powerpoint/2010/main" val="72097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698863"/>
            <a:ext cx="9144000" cy="1102156"/>
          </a:xfrm>
          <a:solidFill>
            <a:srgbClr val="FFC000"/>
          </a:solidFill>
        </p:spPr>
        <p:txBody>
          <a:bodyPr/>
          <a:lstStyle/>
          <a:p>
            <a:r>
              <a:rPr lang="en-GB" b="1" dirty="0">
                <a:latin typeface="+mn-lt"/>
              </a:rPr>
              <a:t>Rewards</a:t>
            </a:r>
          </a:p>
        </p:txBody>
      </p:sp>
      <p:sp>
        <p:nvSpPr>
          <p:cNvPr id="3" name="Subtitle 2"/>
          <p:cNvSpPr>
            <a:spLocks noGrp="1"/>
          </p:cNvSpPr>
          <p:nvPr>
            <p:ph type="subTitle" idx="1"/>
          </p:nvPr>
        </p:nvSpPr>
        <p:spPr>
          <a:xfrm>
            <a:off x="1524000" y="2259874"/>
            <a:ext cx="9144000" cy="3709852"/>
          </a:xfrm>
          <a:solidFill>
            <a:schemeClr val="accent2">
              <a:lumMod val="75000"/>
            </a:schemeClr>
          </a:solidFill>
        </p:spPr>
        <p:txBody>
          <a:bodyPr>
            <a:normAutofit fontScale="92500"/>
          </a:bodyPr>
          <a:lstStyle/>
          <a:p>
            <a:pPr>
              <a:lnSpc>
                <a:spcPct val="110000"/>
              </a:lnSpc>
            </a:pPr>
            <a:r>
              <a:rPr lang="en-GB" sz="4800" dirty="0">
                <a:solidFill>
                  <a:schemeClr val="bg1"/>
                </a:solidFill>
              </a:rPr>
              <a:t>Role Model and Learner of the week</a:t>
            </a:r>
          </a:p>
          <a:p>
            <a:pPr>
              <a:lnSpc>
                <a:spcPct val="110000"/>
              </a:lnSpc>
            </a:pPr>
            <a:r>
              <a:rPr lang="en-GB" sz="4800" dirty="0">
                <a:solidFill>
                  <a:schemeClr val="bg1"/>
                </a:solidFill>
              </a:rPr>
              <a:t>Class marbles</a:t>
            </a:r>
          </a:p>
          <a:p>
            <a:pPr>
              <a:lnSpc>
                <a:spcPct val="110000"/>
              </a:lnSpc>
            </a:pPr>
            <a:r>
              <a:rPr lang="en-GB" sz="4800" dirty="0">
                <a:solidFill>
                  <a:schemeClr val="bg1"/>
                </a:solidFill>
              </a:rPr>
              <a:t>Head teacher Award</a:t>
            </a:r>
          </a:p>
          <a:p>
            <a:pPr>
              <a:lnSpc>
                <a:spcPct val="110000"/>
              </a:lnSpc>
            </a:pPr>
            <a:r>
              <a:rPr lang="en-GB" sz="4800" dirty="0">
                <a:solidFill>
                  <a:schemeClr val="bg1"/>
                </a:solidFill>
              </a:rPr>
              <a:t>Always Club</a:t>
            </a:r>
          </a:p>
          <a:p>
            <a:pPr>
              <a:lnSpc>
                <a:spcPct val="110000"/>
              </a:lnSpc>
            </a:pPr>
            <a:endParaRPr lang="en-GB" dirty="0">
              <a:solidFill>
                <a:schemeClr val="bg1"/>
              </a:solidFill>
            </a:endParaRPr>
          </a:p>
        </p:txBody>
      </p:sp>
    </p:spTree>
    <p:extLst>
      <p:ext uri="{BB962C8B-B14F-4D97-AF65-F5344CB8AC3E}">
        <p14:creationId xmlns:p14="http://schemas.microsoft.com/office/powerpoint/2010/main" val="244101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 y="32159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32708" y="569644"/>
            <a:ext cx="9126583" cy="1833923"/>
          </a:xfrm>
          <a:solidFill>
            <a:srgbClr val="FFC000"/>
          </a:solidFill>
        </p:spPr>
        <p:txBody>
          <a:bodyPr>
            <a:noAutofit/>
          </a:bodyPr>
          <a:lstStyle/>
          <a:p>
            <a:r>
              <a:rPr lang="en-GB" sz="8000" b="1" dirty="0">
                <a:latin typeface="+mn-lt"/>
              </a:rPr>
              <a:t>Attendance</a:t>
            </a:r>
            <a:br>
              <a:rPr lang="en-GB" sz="8000" dirty="0">
                <a:latin typeface="+mn-lt"/>
              </a:rPr>
            </a:br>
            <a:r>
              <a:rPr lang="en-GB" sz="4400" dirty="0">
                <a:latin typeface="+mn-lt"/>
              </a:rPr>
              <a:t>Including arriving to school on time</a:t>
            </a:r>
            <a:endParaRPr lang="en-GB" sz="85700" dirty="0">
              <a:latin typeface="+mn-lt"/>
            </a:endParaRPr>
          </a:p>
        </p:txBody>
      </p:sp>
      <p:sp>
        <p:nvSpPr>
          <p:cNvPr id="3" name="Rectangle 2"/>
          <p:cNvSpPr/>
          <p:nvPr/>
        </p:nvSpPr>
        <p:spPr>
          <a:xfrm>
            <a:off x="2730141" y="2651619"/>
            <a:ext cx="6731715" cy="769441"/>
          </a:xfrm>
          <a:prstGeom prst="rect">
            <a:avLst/>
          </a:prstGeom>
          <a:solidFill>
            <a:srgbClr val="92D050"/>
          </a:solidFill>
        </p:spPr>
        <p:txBody>
          <a:bodyPr wrap="none">
            <a:spAutoFit/>
          </a:bodyPr>
          <a:lstStyle/>
          <a:p>
            <a:r>
              <a:rPr lang="en-GB" altLang="en-US" sz="4400" dirty="0">
                <a:solidFill>
                  <a:schemeClr val="bg1"/>
                </a:solidFill>
              </a:rPr>
              <a:t>Attending every day matters</a:t>
            </a:r>
            <a:r>
              <a:rPr lang="en-GB" altLang="en-US" dirty="0">
                <a:solidFill>
                  <a:schemeClr val="bg1"/>
                </a:solidFill>
              </a:rPr>
              <a:t>!</a:t>
            </a:r>
            <a:endParaRPr lang="en-GB" dirty="0">
              <a:solidFill>
                <a:schemeClr val="bg1"/>
              </a:solidFill>
            </a:endParaRPr>
          </a:p>
        </p:txBody>
      </p:sp>
      <p:sp>
        <p:nvSpPr>
          <p:cNvPr id="5" name="Rectangle 4"/>
          <p:cNvSpPr/>
          <p:nvPr/>
        </p:nvSpPr>
        <p:spPr>
          <a:xfrm>
            <a:off x="2166255" y="3669112"/>
            <a:ext cx="7859485" cy="3046988"/>
          </a:xfrm>
          <a:prstGeom prst="rect">
            <a:avLst/>
          </a:prstGeom>
          <a:solidFill>
            <a:srgbClr val="92D050"/>
          </a:solidFill>
        </p:spPr>
        <p:txBody>
          <a:bodyPr wrap="square">
            <a:spAutoFit/>
          </a:bodyPr>
          <a:lstStyle/>
          <a:p>
            <a:pPr algn="ctr"/>
            <a:r>
              <a:rPr lang="en-GB" sz="3200" dirty="0">
                <a:solidFill>
                  <a:schemeClr val="bg1"/>
                </a:solidFill>
                <a:latin typeface="Calibri" panose="020F0502020204030204" pitchFamily="34" charset="0"/>
              </a:rPr>
              <a:t>There is a very clear link between attending in all year groups and achieving well in school. In fact, sustaining 96% attendance means a pupil is more likely to reach the expected standard in both English and Maths than a pupil who is at 90%</a:t>
            </a:r>
            <a:endParaRPr lang="en-GB" sz="3200" dirty="0">
              <a:solidFill>
                <a:schemeClr val="bg1"/>
              </a:solidFill>
              <a:effectLst/>
            </a:endParaRPr>
          </a:p>
        </p:txBody>
      </p:sp>
    </p:spTree>
    <p:extLst>
      <p:ext uri="{BB962C8B-B14F-4D97-AF65-F5344CB8AC3E}">
        <p14:creationId xmlns:p14="http://schemas.microsoft.com/office/powerpoint/2010/main" val="1913158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5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298" y="1702734"/>
            <a:ext cx="6768557" cy="4031873"/>
          </a:xfrm>
          <a:prstGeom prst="rect">
            <a:avLst/>
          </a:prstGeom>
          <a:solidFill>
            <a:srgbClr val="92D050"/>
          </a:solidFill>
        </p:spPr>
        <p:txBody>
          <a:bodyPr wrap="square">
            <a:spAutoFit/>
          </a:bodyPr>
          <a:lstStyle/>
          <a:p>
            <a:pPr fontAlgn="base"/>
            <a:r>
              <a:rPr lang="en-GB" sz="3200" dirty="0">
                <a:solidFill>
                  <a:srgbClr val="003366"/>
                </a:solidFill>
                <a:latin typeface="Arial" panose="020B0604020202020204" pitchFamily="34" charset="0"/>
              </a:rPr>
              <a:t>The Education (Pupil Registration) (England) Regulations 2013 only permit </a:t>
            </a:r>
            <a:r>
              <a:rPr lang="en-GB" sz="3200" dirty="0" err="1">
                <a:solidFill>
                  <a:srgbClr val="003366"/>
                </a:solidFill>
                <a:latin typeface="Arial" panose="020B0604020202020204" pitchFamily="34" charset="0"/>
              </a:rPr>
              <a:t>headteachers</a:t>
            </a:r>
            <a:r>
              <a:rPr lang="en-GB" sz="3200" dirty="0">
                <a:solidFill>
                  <a:srgbClr val="003366"/>
                </a:solidFill>
                <a:latin typeface="Arial" panose="020B0604020202020204" pitchFamily="34" charset="0"/>
              </a:rPr>
              <a:t> to authorise absence where exceptional circumstances apply. The guidance for </a:t>
            </a:r>
            <a:r>
              <a:rPr lang="en-GB" sz="3200" dirty="0" err="1">
                <a:solidFill>
                  <a:srgbClr val="003366"/>
                </a:solidFill>
                <a:latin typeface="Arial" panose="020B0604020202020204" pitchFamily="34" charset="0"/>
              </a:rPr>
              <a:t>headteachers</a:t>
            </a:r>
            <a:r>
              <a:rPr lang="en-GB" sz="3200" dirty="0">
                <a:solidFill>
                  <a:srgbClr val="003366"/>
                </a:solidFill>
                <a:latin typeface="Arial" panose="020B0604020202020204" pitchFamily="34" charset="0"/>
              </a:rPr>
              <a:t> explains that ‘exceptional’ is likely to be rare, significant, unavoidable and short.</a:t>
            </a:r>
            <a:endParaRPr lang="en-GB" sz="3200" dirty="0">
              <a:effectLst/>
            </a:endParaRPr>
          </a:p>
        </p:txBody>
      </p:sp>
      <p:sp>
        <p:nvSpPr>
          <p:cNvPr id="4" name="Rectangle 3"/>
          <p:cNvSpPr/>
          <p:nvPr/>
        </p:nvSpPr>
        <p:spPr>
          <a:xfrm>
            <a:off x="1823248" y="271406"/>
            <a:ext cx="8782725" cy="769441"/>
          </a:xfrm>
          <a:prstGeom prst="rect">
            <a:avLst/>
          </a:prstGeom>
          <a:solidFill>
            <a:srgbClr val="92D050"/>
          </a:solidFill>
        </p:spPr>
        <p:txBody>
          <a:bodyPr wrap="none">
            <a:spAutoFit/>
          </a:bodyPr>
          <a:lstStyle/>
          <a:p>
            <a:r>
              <a:rPr lang="en-GB" altLang="en-US" sz="4400" dirty="0"/>
              <a:t>Requests for absence in learning time</a:t>
            </a:r>
            <a:endParaRPr lang="en-GB" sz="4400" dirty="0"/>
          </a:p>
        </p:txBody>
      </p:sp>
      <p:pic>
        <p:nvPicPr>
          <p:cNvPr id="1026" name="Picture 2"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255" y="1343906"/>
            <a:ext cx="3878235" cy="53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5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5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68574" y="217113"/>
            <a:ext cx="5851730" cy="769441"/>
          </a:xfrm>
          <a:prstGeom prst="rect">
            <a:avLst/>
          </a:prstGeom>
          <a:solidFill>
            <a:srgbClr val="92D050"/>
          </a:solidFill>
        </p:spPr>
        <p:txBody>
          <a:bodyPr wrap="none">
            <a:spAutoFit/>
          </a:bodyPr>
          <a:lstStyle/>
          <a:p>
            <a:r>
              <a:rPr lang="en-GB" altLang="en-US" sz="4400" dirty="0"/>
              <a:t>Absence in learning time</a:t>
            </a:r>
            <a:endParaRPr lang="en-GB" sz="4400" dirty="0"/>
          </a:p>
        </p:txBody>
      </p:sp>
      <p:graphicFrame>
        <p:nvGraphicFramePr>
          <p:cNvPr id="7" name="Group 212"/>
          <p:cNvGraphicFramePr>
            <a:graphicFrameLocks/>
          </p:cNvGraphicFramePr>
          <p:nvPr>
            <p:extLst>
              <p:ext uri="{D42A27DB-BD31-4B8C-83A1-F6EECF244321}">
                <p14:modId xmlns:p14="http://schemas.microsoft.com/office/powerpoint/2010/main" val="2393500076"/>
              </p:ext>
            </p:extLst>
          </p:nvPr>
        </p:nvGraphicFramePr>
        <p:xfrm>
          <a:off x="1330723" y="1232325"/>
          <a:ext cx="9767774" cy="3822779"/>
        </p:xfrm>
        <a:graphic>
          <a:graphicData uri="http://schemas.openxmlformats.org/drawingml/2006/table">
            <a:tbl>
              <a:tblPr/>
              <a:tblGrid>
                <a:gridCol w="2122466">
                  <a:extLst>
                    <a:ext uri="{9D8B030D-6E8A-4147-A177-3AD203B41FA5}">
                      <a16:colId xmlns:a16="http://schemas.microsoft.com/office/drawing/2014/main" val="20000"/>
                    </a:ext>
                  </a:extLst>
                </a:gridCol>
                <a:gridCol w="2495358">
                  <a:extLst>
                    <a:ext uri="{9D8B030D-6E8A-4147-A177-3AD203B41FA5}">
                      <a16:colId xmlns:a16="http://schemas.microsoft.com/office/drawing/2014/main" val="20001"/>
                    </a:ext>
                  </a:extLst>
                </a:gridCol>
                <a:gridCol w="2809797">
                  <a:extLst>
                    <a:ext uri="{9D8B030D-6E8A-4147-A177-3AD203B41FA5}">
                      <a16:colId xmlns:a16="http://schemas.microsoft.com/office/drawing/2014/main" val="20002"/>
                    </a:ext>
                  </a:extLst>
                </a:gridCol>
                <a:gridCol w="2340153">
                  <a:extLst>
                    <a:ext uri="{9D8B030D-6E8A-4147-A177-3AD203B41FA5}">
                      <a16:colId xmlns:a16="http://schemas.microsoft.com/office/drawing/2014/main" val="20003"/>
                    </a:ext>
                  </a:extLst>
                </a:gridCol>
              </a:tblGrid>
              <a:tr h="8011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assoonPrimaryType" pitchFamily="2" charset="0"/>
                          <a:cs typeface="Times New Roman" pitchFamily="18" charset="0"/>
                        </a:rPr>
                        <a:t>Attendance during one school year</a:t>
                      </a:r>
                      <a:endParaRPr kumimoji="0" lang="en-GB" sz="1000" b="0" i="0" u="none" strike="noStrike" cap="none" normalizeH="0" baseline="0" dirty="0">
                        <a:ln>
                          <a:noFill/>
                        </a:ln>
                        <a:solidFill>
                          <a:schemeClr val="tx1"/>
                        </a:solidFill>
                        <a:effectLst/>
                        <a:latin typeface="Times New Roman" pitchFamily="18" charset="0"/>
                        <a:cs typeface="Times New Roman" pitchFamily="18"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Equals so many days absent</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assoonPrimaryType" pitchFamily="2" charset="0"/>
                          <a:cs typeface="Times New Roman" pitchFamily="18" charset="0"/>
                        </a:rPr>
                        <a:t>Which is approximately so many weeks absent</a:t>
                      </a:r>
                      <a:endParaRPr kumimoji="0" lang="en-US" sz="1800" b="0" i="0" u="none" strike="noStrike" cap="none" normalizeH="0" baseline="0" dirty="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Means this number of lessons missed</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r h="4316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95%</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9</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2weeks</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50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1"/>
                  </a:ext>
                </a:extLst>
              </a:tr>
              <a:tr h="4316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90%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19</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4weeks</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100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2"/>
                  </a:ext>
                </a:extLst>
              </a:tr>
              <a:tr h="4316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85%</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29</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6weeks</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150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3"/>
                  </a:ext>
                </a:extLst>
              </a:tr>
              <a:tr h="4316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80%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38</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8weeks</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200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4"/>
                  </a:ext>
                </a:extLst>
              </a:tr>
              <a:tr h="4316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75%</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48</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10 weeks</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250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5"/>
                  </a:ext>
                </a:extLst>
              </a:tr>
              <a:tr h="4316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70%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57</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11.5 weeks</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290</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6"/>
                  </a:ext>
                </a:extLst>
              </a:tr>
              <a:tr h="4316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65%</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assoonPrimaryType" pitchFamily="2" charset="0"/>
                          <a:cs typeface="Times New Roman" pitchFamily="18" charset="0"/>
                        </a:rPr>
                        <a:t>67</a:t>
                      </a:r>
                      <a:endParaRPr kumimoji="0" lang="en-US" sz="1800" b="0" i="0" u="none" strike="noStrike" cap="none" normalizeH="0" baseline="0" dirty="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assoonPrimaryType" pitchFamily="2" charset="0"/>
                          <a:cs typeface="Times New Roman" pitchFamily="18" charset="0"/>
                        </a:rPr>
                        <a:t>13.5 weeks</a:t>
                      </a:r>
                      <a:endParaRPr kumimoji="0" lang="en-US" sz="1800" b="0" i="0" u="none" strike="noStrike" cap="none" normalizeH="0" baseline="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assoonPrimaryType" pitchFamily="2" charset="0"/>
                          <a:cs typeface="Times New Roman" pitchFamily="18" charset="0"/>
                        </a:rPr>
                        <a:t>340</a:t>
                      </a:r>
                      <a:endParaRPr kumimoji="0" lang="en-US" sz="1800" b="0" i="0" u="none" strike="noStrike" cap="none" normalizeH="0" baseline="0" dirty="0">
                        <a:ln>
                          <a:noFill/>
                        </a:ln>
                        <a:solidFill>
                          <a:schemeClr val="tx1"/>
                        </a:solidFill>
                        <a:effectLst/>
                        <a:latin typeface="Arial" charset="0"/>
                      </a:endParaRPr>
                    </a:p>
                  </a:txBody>
                  <a:tcPr marT="46274" marB="4627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7"/>
                  </a:ext>
                </a:extLst>
              </a:tr>
            </a:tbl>
          </a:graphicData>
        </a:graphic>
      </p:graphicFrame>
      <p:sp>
        <p:nvSpPr>
          <p:cNvPr id="6" name="TextBox 5"/>
          <p:cNvSpPr txBox="1"/>
          <p:nvPr/>
        </p:nvSpPr>
        <p:spPr>
          <a:xfrm>
            <a:off x="2037805" y="5480860"/>
            <a:ext cx="8516983" cy="1200329"/>
          </a:xfrm>
          <a:prstGeom prst="rect">
            <a:avLst/>
          </a:prstGeom>
          <a:solidFill>
            <a:schemeClr val="accent4">
              <a:lumMod val="60000"/>
              <a:lumOff val="40000"/>
            </a:schemeClr>
          </a:solidFill>
        </p:spPr>
        <p:txBody>
          <a:bodyPr wrap="square" rtlCol="0">
            <a:spAutoFit/>
          </a:bodyPr>
          <a:lstStyle/>
          <a:p>
            <a:r>
              <a:rPr lang="en-GB" dirty="0"/>
              <a:t>Doors open at 8.40, enabling children to be sat at their desk either reading or completing spelling activities by 8.45. Whilst registration is at 8.50, if this is when they are arriving each day, whilst they may not be late, they can be missing nearly an </a:t>
            </a:r>
            <a:r>
              <a:rPr lang="en-GB"/>
              <a:t>hour’s learning </a:t>
            </a:r>
            <a:r>
              <a:rPr lang="en-GB" dirty="0"/>
              <a:t>time each week. </a:t>
            </a:r>
          </a:p>
        </p:txBody>
      </p:sp>
    </p:spTree>
    <p:extLst>
      <p:ext uri="{BB962C8B-B14F-4D97-AF65-F5344CB8AC3E}">
        <p14:creationId xmlns:p14="http://schemas.microsoft.com/office/powerpoint/2010/main" val="15252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698863"/>
            <a:ext cx="9144000" cy="1102156"/>
          </a:xfrm>
          <a:solidFill>
            <a:srgbClr val="FFC000"/>
          </a:solidFill>
        </p:spPr>
        <p:txBody>
          <a:bodyPr/>
          <a:lstStyle/>
          <a:p>
            <a:r>
              <a:rPr lang="en-GB" dirty="0">
                <a:latin typeface="+mn-lt"/>
              </a:rPr>
              <a:t>Pencil Cases and Rucksacks </a:t>
            </a:r>
          </a:p>
        </p:txBody>
      </p:sp>
      <p:pic>
        <p:nvPicPr>
          <p:cNvPr id="3076" name="Picture 4" descr="Coloring pencils and a compass spilling from a pink pencil case on a desk  top Stock Photo - Ala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63"/>
          <a:stretch/>
        </p:blipFill>
        <p:spPr bwMode="auto">
          <a:xfrm rot="19886079">
            <a:off x="670068" y="2821326"/>
            <a:ext cx="4525484" cy="30163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ackpacks that are SO big an actual human can fit inside them are the first  bonkers fashion trend of 20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01089">
            <a:off x="7243483" y="2375647"/>
            <a:ext cx="3097778" cy="37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88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698863"/>
            <a:ext cx="9144000" cy="1102156"/>
          </a:xfrm>
          <a:solidFill>
            <a:srgbClr val="FFC000"/>
          </a:solidFill>
        </p:spPr>
        <p:txBody>
          <a:bodyPr/>
          <a:lstStyle/>
          <a:p>
            <a:r>
              <a:rPr lang="en-GB" dirty="0"/>
              <a:t>Nut Free school</a:t>
            </a:r>
          </a:p>
        </p:txBody>
      </p:sp>
      <p:pic>
        <p:nvPicPr>
          <p:cNvPr id="1026" name="Picture 2" descr="Nut Allergy | Causes, Symptoms &amp; Treatment - Dr. Ankit Parakh">
            <a:extLst>
              <a:ext uri="{FF2B5EF4-FFF2-40B4-BE49-F238E27FC236}">
                <a16:creationId xmlns:a16="http://schemas.microsoft.com/office/drawing/2014/main" id="{D167671B-4B3C-4BA4-9CFA-3E4BB0F859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3435" y="2342320"/>
            <a:ext cx="4091609" cy="409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698863"/>
            <a:ext cx="9144000" cy="1102156"/>
          </a:xfrm>
          <a:solidFill>
            <a:srgbClr val="FFC000"/>
          </a:solidFill>
        </p:spPr>
        <p:txBody>
          <a:bodyPr/>
          <a:lstStyle/>
          <a:p>
            <a:r>
              <a:rPr lang="en-GB" dirty="0"/>
              <a:t>St John’s Website</a:t>
            </a:r>
          </a:p>
        </p:txBody>
      </p:sp>
      <p:sp>
        <p:nvSpPr>
          <p:cNvPr id="3" name="Subtitle 2"/>
          <p:cNvSpPr>
            <a:spLocks noGrp="1"/>
          </p:cNvSpPr>
          <p:nvPr>
            <p:ph type="subTitle" idx="1"/>
          </p:nvPr>
        </p:nvSpPr>
        <p:spPr>
          <a:xfrm>
            <a:off x="1524000" y="2259874"/>
            <a:ext cx="9144000" cy="3709852"/>
          </a:xfrm>
          <a:solidFill>
            <a:schemeClr val="accent2">
              <a:lumMod val="75000"/>
            </a:schemeClr>
          </a:solidFill>
        </p:spPr>
        <p:txBody>
          <a:bodyPr/>
          <a:lstStyle/>
          <a:p>
            <a:r>
              <a:rPr lang="en-GB" dirty="0">
                <a:hlinkClick r:id="rId3"/>
              </a:rPr>
              <a:t>St. Johns Baptist Primary School - St Johns Baptist Primary School</a:t>
            </a:r>
            <a:endParaRPr lang="en-GB" dirty="0"/>
          </a:p>
          <a:p>
            <a:endParaRPr lang="en-GB" dirty="0"/>
          </a:p>
          <a:p>
            <a:endParaRPr lang="en-GB" dirty="0"/>
          </a:p>
          <a:p>
            <a:r>
              <a:rPr lang="en-GB" sz="7200" dirty="0">
                <a:solidFill>
                  <a:schemeClr val="bg1"/>
                </a:solidFill>
              </a:rPr>
              <a:t>Newsletters</a:t>
            </a:r>
          </a:p>
        </p:txBody>
      </p:sp>
    </p:spTree>
    <p:extLst>
      <p:ext uri="{BB962C8B-B14F-4D97-AF65-F5344CB8AC3E}">
        <p14:creationId xmlns:p14="http://schemas.microsoft.com/office/powerpoint/2010/main" val="317683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698863"/>
            <a:ext cx="9144000" cy="1102156"/>
          </a:xfrm>
          <a:solidFill>
            <a:srgbClr val="FFC000"/>
          </a:solidFill>
        </p:spPr>
        <p:txBody>
          <a:bodyPr/>
          <a:lstStyle/>
          <a:p>
            <a:r>
              <a:rPr lang="en-GB" dirty="0"/>
              <a:t>Any Questions</a:t>
            </a:r>
          </a:p>
        </p:txBody>
      </p:sp>
      <p:pic>
        <p:nvPicPr>
          <p:cNvPr id="4098" name="Picture 2" descr="Transparent Transparent Background Question Mark Clipart, HD Png Download -  vhv"/>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00"/>
          <a:stretch/>
        </p:blipFill>
        <p:spPr bwMode="auto">
          <a:xfrm rot="20046427">
            <a:off x="2524775" y="2305958"/>
            <a:ext cx="2251111" cy="3657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ransparent Transparent Background Question Mark Clipart, HD Png Download -  vhv"/>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00"/>
          <a:stretch/>
        </p:blipFill>
        <p:spPr bwMode="auto">
          <a:xfrm rot="1201435">
            <a:off x="7132632" y="2187084"/>
            <a:ext cx="2251111" cy="365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6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6" y="16375"/>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oks for Year 6 children aged 10-11 | School Reading 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99227">
            <a:off x="548091" y="196163"/>
            <a:ext cx="1322430" cy="20345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ooks for Year 6 children aged 10-11 | School Reading Li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0212" y="135354"/>
            <a:ext cx="1207057" cy="19038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ooks for Year 6 children aged 10-11 | School Reading L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6197">
            <a:off x="4545844" y="185583"/>
            <a:ext cx="1225587" cy="187973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ooks for Year 5 children aged 9-10 | School Reading L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2216" y="135354"/>
            <a:ext cx="1290048" cy="198468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ooks for Year 6 children aged 10-11 | School Reading Li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97455">
            <a:off x="8482544" y="195938"/>
            <a:ext cx="1219520" cy="18590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ogheart Children's Book by Peter Bunzl | Discover Children's Books,  Audiobooks, Videos &amp; More on Epi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135438">
            <a:off x="10436165" y="180108"/>
            <a:ext cx="1319558" cy="185912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arry Potter and the Philosopher's Stone (Book 1) : Rowling, J.K:  Amazon.co.uk: Book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079669">
            <a:off x="434250" y="5047921"/>
            <a:ext cx="1115876" cy="16507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Wolf Brother: Book 1 in the million-copy-selling series (Chronicles of  Ancient Darkness) : Paver, Michelle: Amazon.co.uk: Boo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8110" y="5111931"/>
            <a:ext cx="1201147" cy="1633988"/>
          </a:xfrm>
          <a:prstGeom prst="rect">
            <a:avLst/>
          </a:prstGeom>
          <a:noFill/>
          <a:ln>
            <a:noFill/>
          </a:ln>
        </p:spPr>
      </p:pic>
      <p:pic>
        <p:nvPicPr>
          <p:cNvPr id="2076" name="Picture 28" descr="Icefire by Chris d'Lacey (9781843621348/Paperback) | LoveReading4Kid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83237">
            <a:off x="3723956" y="5144405"/>
            <a:ext cx="1039634" cy="158722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Little Women: Louisa May Alcott: 9780147514011 - Christianbook.co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2797" y="5042148"/>
            <a:ext cx="1159419" cy="1662249"/>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Charlotte's Web book cover | We just finished reading Charlo… | Flick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180701">
            <a:off x="6861726" y="4965475"/>
            <a:ext cx="1085728" cy="1635748"/>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Meet the inspiration behind 'Running Wild'! - Michael Morpur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51950" y="4924914"/>
            <a:ext cx="1131007" cy="1716869"/>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The White Giraffe #1: The White Giraffe - Scholastic Sho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216464">
            <a:off x="10369212" y="4871792"/>
            <a:ext cx="1117682" cy="167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4700" y="1859340"/>
            <a:ext cx="11813459"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altLang="en-US" sz="2400" b="1" dirty="0">
                <a:solidFill>
                  <a:srgbClr val="0070C0"/>
                </a:solidFill>
              </a:rPr>
              <a:t>Accelerated Reader</a:t>
            </a:r>
          </a:p>
          <a:p>
            <a:r>
              <a:rPr lang="en-GB" altLang="en-US" sz="2000" b="1" dirty="0">
                <a:solidFill>
                  <a:srgbClr val="0070C0"/>
                </a:solidFill>
              </a:rPr>
              <a:t>Computer based programme which assesses children’s levels in reading</a:t>
            </a:r>
          </a:p>
          <a:p>
            <a:endParaRPr lang="en-GB" altLang="en-US" sz="2000" b="1" dirty="0">
              <a:solidFill>
                <a:srgbClr val="0070C0"/>
              </a:solidFill>
            </a:endParaRPr>
          </a:p>
          <a:p>
            <a:r>
              <a:rPr lang="en-GB" altLang="en-US" sz="2000" b="1" dirty="0">
                <a:solidFill>
                  <a:srgbClr val="0070C0"/>
                </a:solidFill>
              </a:rPr>
              <a:t>Children read books of suitable ability and interest within their level</a:t>
            </a:r>
          </a:p>
          <a:p>
            <a:r>
              <a:rPr lang="en-GB" altLang="en-US" sz="2000" b="1" dirty="0">
                <a:solidFill>
                  <a:srgbClr val="0070C0"/>
                </a:solidFill>
              </a:rPr>
              <a:t>Once the book is read, children will complete a quiz on that specific book </a:t>
            </a:r>
          </a:p>
          <a:p>
            <a:endParaRPr lang="en-GB" altLang="en-US" sz="2000" b="1" dirty="0">
              <a:solidFill>
                <a:srgbClr val="0070C0"/>
              </a:solidFill>
            </a:endParaRPr>
          </a:p>
          <a:p>
            <a:r>
              <a:rPr lang="en-GB" altLang="en-US" sz="2000" b="1" dirty="0">
                <a:solidFill>
                  <a:srgbClr val="0070C0"/>
                </a:solidFill>
              </a:rPr>
              <a:t>Experts state that children who read </a:t>
            </a:r>
            <a:r>
              <a:rPr lang="en-GB" altLang="en-US" sz="2000" b="1" u="sng" dirty="0">
                <a:solidFill>
                  <a:srgbClr val="0070C0"/>
                </a:solidFill>
              </a:rPr>
              <a:t>at least </a:t>
            </a:r>
            <a:r>
              <a:rPr lang="en-GB" altLang="en-US" sz="2000" b="1" dirty="0">
                <a:solidFill>
                  <a:srgbClr val="0070C0"/>
                </a:solidFill>
              </a:rPr>
              <a:t>20 minutes per day and have a 90% comprehension rate (on their quizzes), will make accelerated progress in reading</a:t>
            </a:r>
          </a:p>
          <a:p>
            <a:endParaRPr lang="en-GB" altLang="en-US" sz="2000" b="1" dirty="0">
              <a:solidFill>
                <a:srgbClr val="0070C0"/>
              </a:solidFill>
            </a:endParaRPr>
          </a:p>
          <a:p>
            <a:r>
              <a:rPr lang="en-GB" altLang="en-US" sz="2000" b="1" dirty="0">
                <a:solidFill>
                  <a:srgbClr val="0070C0"/>
                </a:solidFill>
              </a:rPr>
              <a:t>The more that children read, the more progress they will make, therefore children will still be expected to read every evening</a:t>
            </a:r>
          </a:p>
        </p:txBody>
      </p:sp>
    </p:spTree>
    <p:extLst>
      <p:ext uri="{BB962C8B-B14F-4D97-AF65-F5344CB8AC3E}">
        <p14:creationId xmlns:p14="http://schemas.microsoft.com/office/powerpoint/2010/main" val="153767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6552" y="224194"/>
            <a:ext cx="9144000" cy="1049905"/>
          </a:xfrm>
          <a:solidFill>
            <a:srgbClr val="FFC000"/>
          </a:solidFill>
        </p:spPr>
        <p:txBody>
          <a:bodyPr/>
          <a:lstStyle/>
          <a:p>
            <a:r>
              <a:rPr lang="en-GB" dirty="0"/>
              <a:t>English Expectations</a:t>
            </a:r>
          </a:p>
        </p:txBody>
      </p:sp>
      <p:pic>
        <p:nvPicPr>
          <p:cNvPr id="5" name="Picture 4"/>
          <p:cNvPicPr>
            <a:picLocks noChangeAspect="1"/>
          </p:cNvPicPr>
          <p:nvPr/>
        </p:nvPicPr>
        <p:blipFill>
          <a:blip r:embed="rId3"/>
          <a:stretch>
            <a:fillRect/>
          </a:stretch>
        </p:blipFill>
        <p:spPr>
          <a:xfrm>
            <a:off x="973922" y="1582102"/>
            <a:ext cx="10498608" cy="5051704"/>
          </a:xfrm>
          <a:prstGeom prst="rect">
            <a:avLst/>
          </a:prstGeom>
        </p:spPr>
      </p:pic>
    </p:spTree>
    <p:extLst>
      <p:ext uri="{BB962C8B-B14F-4D97-AF65-F5344CB8AC3E}">
        <p14:creationId xmlns:p14="http://schemas.microsoft.com/office/powerpoint/2010/main" val="131849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2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1550124" y="217194"/>
            <a:ext cx="9144000" cy="1049905"/>
          </a:xfrm>
          <a:solidFill>
            <a:srgbClr val="FFC000"/>
          </a:solidFill>
        </p:spPr>
        <p:txBody>
          <a:bodyPr/>
          <a:lstStyle/>
          <a:p>
            <a:r>
              <a:rPr lang="en-GB" dirty="0"/>
              <a:t>English Expectations</a:t>
            </a:r>
          </a:p>
        </p:txBody>
      </p:sp>
      <p:pic>
        <p:nvPicPr>
          <p:cNvPr id="7" name="Picture 6"/>
          <p:cNvPicPr>
            <a:picLocks noChangeAspect="1"/>
          </p:cNvPicPr>
          <p:nvPr/>
        </p:nvPicPr>
        <p:blipFill>
          <a:blip r:embed="rId3"/>
          <a:stretch>
            <a:fillRect/>
          </a:stretch>
        </p:blipFill>
        <p:spPr>
          <a:xfrm>
            <a:off x="1933303" y="1458169"/>
            <a:ext cx="7889965" cy="5421954"/>
          </a:xfrm>
          <a:prstGeom prst="rect">
            <a:avLst/>
          </a:prstGeom>
        </p:spPr>
      </p:pic>
    </p:spTree>
    <p:extLst>
      <p:ext uri="{BB962C8B-B14F-4D97-AF65-F5344CB8AC3E}">
        <p14:creationId xmlns:p14="http://schemas.microsoft.com/office/powerpoint/2010/main" val="238282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1524000" y="330519"/>
            <a:ext cx="9144000" cy="1049905"/>
          </a:xfrm>
          <a:solidFill>
            <a:srgbClr val="FFC000"/>
          </a:solidFill>
        </p:spPr>
        <p:txBody>
          <a:bodyPr/>
          <a:lstStyle/>
          <a:p>
            <a:r>
              <a:rPr lang="en-GB" dirty="0"/>
              <a:t>English Expectations</a:t>
            </a:r>
          </a:p>
        </p:txBody>
      </p:sp>
      <p:pic>
        <p:nvPicPr>
          <p:cNvPr id="6" name="Picture 5"/>
          <p:cNvPicPr>
            <a:picLocks noChangeAspect="1"/>
          </p:cNvPicPr>
          <p:nvPr/>
        </p:nvPicPr>
        <p:blipFill>
          <a:blip r:embed="rId3"/>
          <a:stretch>
            <a:fillRect/>
          </a:stretch>
        </p:blipFill>
        <p:spPr>
          <a:xfrm>
            <a:off x="1275805" y="2050188"/>
            <a:ext cx="9644743" cy="4641434"/>
          </a:xfrm>
          <a:prstGeom prst="rect">
            <a:avLst/>
          </a:prstGeom>
        </p:spPr>
      </p:pic>
    </p:spTree>
    <p:extLst>
      <p:ext uri="{BB962C8B-B14F-4D97-AF65-F5344CB8AC3E}">
        <p14:creationId xmlns:p14="http://schemas.microsoft.com/office/powerpoint/2010/main" val="220169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30156" y="1547977"/>
            <a:ext cx="7301751" cy="5033576"/>
          </a:xfrm>
          <a:prstGeom prst="rect">
            <a:avLst/>
          </a:prstGeom>
        </p:spPr>
      </p:pic>
      <p:sp>
        <p:nvSpPr>
          <p:cNvPr id="5" name="Title 1"/>
          <p:cNvSpPr txBox="1">
            <a:spLocks/>
          </p:cNvSpPr>
          <p:nvPr/>
        </p:nvSpPr>
        <p:spPr>
          <a:xfrm>
            <a:off x="1524000" y="117552"/>
            <a:ext cx="9144000" cy="1102156"/>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dirty="0">
                <a:latin typeface="+mn-lt"/>
              </a:rPr>
              <a:t>English Resources</a:t>
            </a:r>
          </a:p>
        </p:txBody>
      </p:sp>
      <p:pic>
        <p:nvPicPr>
          <p:cNvPr id="1028" name="Picture 4" descr="Oxford School Thesaurus by Oxford Dictionaries (9780192743510/Hardback) |  LoveReading4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685" y="1337260"/>
            <a:ext cx="3787172" cy="533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1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0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736396"/>
            <a:ext cx="9144000" cy="987901"/>
          </a:xfrm>
          <a:solidFill>
            <a:srgbClr val="FFC000"/>
          </a:solidFill>
        </p:spPr>
        <p:txBody>
          <a:bodyPr/>
          <a:lstStyle/>
          <a:p>
            <a:r>
              <a:rPr lang="en-GB" dirty="0">
                <a:latin typeface="+mn-lt"/>
              </a:rPr>
              <a:t>Maths Knowledge</a:t>
            </a:r>
          </a:p>
        </p:txBody>
      </p:sp>
      <p:sp>
        <p:nvSpPr>
          <p:cNvPr id="3" name="Subtitle 2"/>
          <p:cNvSpPr>
            <a:spLocks noGrp="1"/>
          </p:cNvSpPr>
          <p:nvPr>
            <p:ph type="subTitle" idx="1"/>
          </p:nvPr>
        </p:nvSpPr>
        <p:spPr>
          <a:solidFill>
            <a:schemeClr val="accent2">
              <a:lumMod val="75000"/>
            </a:schemeClr>
          </a:solidFill>
        </p:spPr>
        <p:txBody>
          <a:bodyPr>
            <a:normAutofit lnSpcReduction="10000"/>
          </a:bodyPr>
          <a:lstStyle/>
          <a:p>
            <a:r>
              <a:rPr lang="en-GB" sz="5400" dirty="0">
                <a:solidFill>
                  <a:schemeClr val="bg1"/>
                </a:solidFill>
              </a:rPr>
              <a:t>Year 4 12 x12</a:t>
            </a:r>
          </a:p>
          <a:p>
            <a:r>
              <a:rPr lang="en-GB" sz="5400" dirty="0">
                <a:solidFill>
                  <a:schemeClr val="bg1"/>
                </a:solidFill>
              </a:rPr>
              <a:t>Your Child’s Revision Guide </a:t>
            </a:r>
          </a:p>
        </p:txBody>
      </p:sp>
    </p:spTree>
    <p:extLst>
      <p:ext uri="{BB962C8B-B14F-4D97-AF65-F5344CB8AC3E}">
        <p14:creationId xmlns:p14="http://schemas.microsoft.com/office/powerpoint/2010/main" val="178398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736396"/>
            <a:ext cx="9144000" cy="1570869"/>
          </a:xfrm>
          <a:solidFill>
            <a:srgbClr val="FFC000"/>
          </a:solidFill>
        </p:spPr>
        <p:txBody>
          <a:bodyPr>
            <a:normAutofit/>
          </a:bodyPr>
          <a:lstStyle/>
          <a:p>
            <a:r>
              <a:rPr lang="en-GB" dirty="0">
                <a:latin typeface="+mn-lt"/>
              </a:rPr>
              <a:t>Maths Expectations</a:t>
            </a:r>
            <a:br>
              <a:rPr lang="en-GB" dirty="0">
                <a:latin typeface="+mn-lt"/>
              </a:rPr>
            </a:br>
            <a:r>
              <a:rPr lang="en-GB" sz="2000" dirty="0">
                <a:latin typeface="+mn-lt"/>
                <a:hlinkClick r:id="rId3" action="ppaction://hlinkfile"/>
              </a:rPr>
              <a:t>T:\Classes\2015 +\Oak\numeracy\resources - maths\Your child's maths revision guide.docx</a:t>
            </a:r>
            <a:endParaRPr lang="en-GB" sz="2000" dirty="0">
              <a:latin typeface="+mn-lt"/>
            </a:endParaRPr>
          </a:p>
        </p:txBody>
      </p:sp>
      <p:sp>
        <p:nvSpPr>
          <p:cNvPr id="3" name="Subtitle 2"/>
          <p:cNvSpPr>
            <a:spLocks noGrp="1"/>
          </p:cNvSpPr>
          <p:nvPr>
            <p:ph type="subTitle" idx="1"/>
          </p:nvPr>
        </p:nvSpPr>
        <p:spPr>
          <a:xfrm>
            <a:off x="574159" y="3602038"/>
            <a:ext cx="10983432" cy="2883822"/>
          </a:xfrm>
          <a:solidFill>
            <a:schemeClr val="accent2">
              <a:lumMod val="75000"/>
            </a:schemeClr>
          </a:solidFill>
        </p:spPr>
        <p:txBody>
          <a:bodyPr>
            <a:normAutofit fontScale="92500"/>
          </a:bodyPr>
          <a:lstStyle/>
          <a:p>
            <a:pPr>
              <a:lnSpc>
                <a:spcPct val="120000"/>
              </a:lnSpc>
            </a:pPr>
            <a:r>
              <a:rPr lang="en-GB" sz="3900" b="1" u="sng" dirty="0">
                <a:solidFill>
                  <a:schemeClr val="bg1"/>
                </a:solidFill>
              </a:rPr>
              <a:t>NCETM</a:t>
            </a:r>
            <a:endParaRPr lang="en-GB" sz="3200" b="1" u="sng" dirty="0">
              <a:solidFill>
                <a:schemeClr val="bg1"/>
              </a:solidFill>
            </a:endParaRPr>
          </a:p>
          <a:p>
            <a:pPr>
              <a:lnSpc>
                <a:spcPct val="120000"/>
              </a:lnSpc>
            </a:pPr>
            <a:r>
              <a:rPr lang="en-GB" sz="3200" dirty="0">
                <a:solidFill>
                  <a:schemeClr val="bg1"/>
                </a:solidFill>
              </a:rPr>
              <a:t>All of Year 5 and 6 will be working together in Oak Class, taught by Mrs Stoner, Mrs Sharrock and Mrs Lyle.</a:t>
            </a:r>
          </a:p>
          <a:p>
            <a:pPr>
              <a:lnSpc>
                <a:spcPct val="120000"/>
              </a:lnSpc>
            </a:pPr>
            <a:r>
              <a:rPr lang="en-GB" sz="3200" dirty="0">
                <a:solidFill>
                  <a:schemeClr val="bg1"/>
                </a:solidFill>
              </a:rPr>
              <a:t>Miss Filfil and Mrs Lyle will be focusing on arithmetic on Wednesdays.</a:t>
            </a:r>
          </a:p>
        </p:txBody>
      </p:sp>
    </p:spTree>
    <p:extLst>
      <p:ext uri="{BB962C8B-B14F-4D97-AF65-F5344CB8AC3E}">
        <p14:creationId xmlns:p14="http://schemas.microsoft.com/office/powerpoint/2010/main" val="296838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make leaf mould | Life and styl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698863"/>
            <a:ext cx="9144000" cy="1102156"/>
          </a:xfrm>
          <a:solidFill>
            <a:srgbClr val="FFC000"/>
          </a:solidFill>
        </p:spPr>
        <p:txBody>
          <a:bodyPr/>
          <a:lstStyle/>
          <a:p>
            <a:r>
              <a:rPr lang="en-GB" b="1" dirty="0">
                <a:latin typeface="+mn-lt"/>
              </a:rPr>
              <a:t>Maths Mat</a:t>
            </a:r>
          </a:p>
        </p:txBody>
      </p:sp>
      <p:pic>
        <p:nvPicPr>
          <p:cNvPr id="2050" name="Picture 2" descr="Maths Mat for Upper KS2` | Teaching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236" y="2347912"/>
            <a:ext cx="6093846" cy="43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4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617</Words>
  <Application>Microsoft Office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SassoonPrimaryType</vt:lpstr>
      <vt:lpstr>Times New Roman</vt:lpstr>
      <vt:lpstr>Office Theme</vt:lpstr>
      <vt:lpstr>Welcome to Oak Class</vt:lpstr>
      <vt:lpstr>PowerPoint Presentation</vt:lpstr>
      <vt:lpstr>English Expectations</vt:lpstr>
      <vt:lpstr>English Expectations</vt:lpstr>
      <vt:lpstr>English Expectations</vt:lpstr>
      <vt:lpstr>PowerPoint Presentation</vt:lpstr>
      <vt:lpstr>Maths Knowledge</vt:lpstr>
      <vt:lpstr>Maths Expectations T:\Classes\2015 +\Oak\numeracy\resources - maths\Your child's maths revision guide.docx</vt:lpstr>
      <vt:lpstr>Maths Mat</vt:lpstr>
      <vt:lpstr>     Homework Expectations</vt:lpstr>
      <vt:lpstr>Behaviour Expectations</vt:lpstr>
      <vt:lpstr>Rewards</vt:lpstr>
      <vt:lpstr>Attendance Including arriving to school on time</vt:lpstr>
      <vt:lpstr>PowerPoint Presentation</vt:lpstr>
      <vt:lpstr>PowerPoint Presentation</vt:lpstr>
      <vt:lpstr>Pencil Cases and Rucksacks </vt:lpstr>
      <vt:lpstr>Nut Free school</vt:lpstr>
      <vt:lpstr>St John’s Website</vt:lpstr>
      <vt:lpstr>Any Questions</vt:lpstr>
    </vt:vector>
  </TitlesOfParts>
  <Company>JSPC Computer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 Mera Welcome to Oak Class</dc:title>
  <dc:creator>Tanya Stoner</dc:creator>
  <cp:lastModifiedBy>Corrine Wellby</cp:lastModifiedBy>
  <cp:revision>72</cp:revision>
  <dcterms:created xsi:type="dcterms:W3CDTF">2021-09-27T15:49:43Z</dcterms:created>
  <dcterms:modified xsi:type="dcterms:W3CDTF">2025-01-29T20:21:17Z</dcterms:modified>
</cp:coreProperties>
</file>