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3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F8802-2233-4B1A-A028-8DCAFC5A6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A953E-007C-4F63-A6D4-8B7B94459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89E32-7041-4215-AF92-68DC4B5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338A-46A3-4E89-A64A-2858C463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C169C-5078-4896-8632-C570879A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2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932D1-AD6E-41A9-BB0E-ED073E2EA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A13ED-7FE8-494E-9BAD-440E9B183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EF322-877C-479B-91EE-A78502202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23054-09AD-4955-95A0-5ACDDCFF0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830F4-1B9F-40E7-AA43-D0D95B47F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68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6AA156-6DEF-4229-8CCA-F10071A57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06C0C-2F8F-46A7-B51A-B666F6EC1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25128-0273-4924-8DDE-0122AC69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38CE7-AEB5-44DC-A7EB-D68997ED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07F87-04B2-4601-B503-75F60C19A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9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FF86-53EA-450B-932C-34156223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5067D-47C7-485A-938D-05FE943D5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43E0F-C140-4AD5-87FF-2B5267BE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23D16-005A-40D0-9160-0B009A291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6CC11-DE42-4D64-AF85-D302C1A5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79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6A02C-C485-4D82-A7CB-C891833D6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9AD6A-2ACE-4498-B382-556F2B958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A898E-8D24-4B8F-90D2-27192D11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30389-4366-4E51-BCA0-E5F9646D1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E4AA3-C90E-4612-8837-34EF3FFE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95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69A6-064F-4227-8031-34B00EDAD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8BF0A-B3E7-4A05-AAF9-7D60A06D1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619E6-DD53-4FB2-A00E-B80140C57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ABE74-5FE9-4AFC-8034-6C6CCA11F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936C5-2262-47F2-858D-FAC03A3C3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A1E1F-94E7-465F-A981-DE032551C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42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480B8-4F47-47D7-8695-9B6CC89A9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29134-FE8A-458B-ABCC-CBE96AEE2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099B0-5364-482E-BF7A-AEEB4D356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C0BCAA-CB30-49D5-A9F8-7D29552FC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AE9E0-7A75-4565-BDEE-22803D78D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036ED-260B-4F4E-8768-E7CC11291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E6BB93-B5BA-4DEF-9FA1-8BEC71CB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FE5B51-0957-4FE9-B2A2-B44A2BD7A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47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92ACB-7252-454D-B5F2-72EA4F635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032F0D-0556-4F9F-AF2D-8E435754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57932-E21D-4630-A379-837C44AC3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8B52F0-3C03-4948-BB6F-7C9DA3BD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48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C97251-1B94-4ED8-9621-B85AEC445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D0C95-6F84-4BEE-B4CD-9CB61ADF3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F1682-38A3-440C-84BB-F484341A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1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C26FB-AECA-4510-BB27-7B160F0C5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D8A9-42C5-4298-8623-DEB227342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5FDE8-698E-4C46-B6EC-733603E34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13704-6AC7-4BD3-A297-86D542DEC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63785-AD29-492C-A2CC-877545C3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7B89C-EC04-47CF-85FD-13E7F877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46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6F228-6876-4097-BFA8-D53053571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7ECF9-3825-464F-BF50-762776D40F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53427-0845-4EAA-8EFD-6C758F419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5CD39-78AE-47AE-B3D7-C303CE4B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910B7-2C02-416B-8087-ED2C96A94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08A37-854D-4589-8FAC-26DA69DA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530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0AC74E-5E06-4E4D-8004-39C6C41F6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EF587-A2C5-4DD3-8672-138DDFF0A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7B1F7-FF71-430F-805C-BEE3ADDFDA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0CD1A-D4DF-4CC0-8247-C2E80093EFFE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A4210-6CD4-4802-81C4-1AF3D764E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E9D2E-2FD9-4370-8291-6855976DB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79F79-3809-447E-9A7E-E46293DC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71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5C4CD-8E9F-4115-A577-7A95826138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Grammar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D65DD-6937-4A5B-96BF-F232BCDF08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289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29856" y="301709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Prepositions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39D7B3-3F98-437B-85A6-D8EAE759EA05}"/>
              </a:ext>
            </a:extLst>
          </p:cNvPr>
          <p:cNvSpPr/>
          <p:nvPr/>
        </p:nvSpPr>
        <p:spPr>
          <a:xfrm>
            <a:off x="265043" y="1662644"/>
            <a:ext cx="1139887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0070C0"/>
                </a:solidFill>
              </a:rPr>
              <a:t>The cat slept under the table all afternoon.</a:t>
            </a:r>
          </a:p>
          <a:p>
            <a:endParaRPr lang="en-GB" sz="2800" dirty="0">
              <a:solidFill>
                <a:srgbClr val="0070C0"/>
              </a:solidFill>
            </a:endParaRPr>
          </a:p>
          <a:p>
            <a:r>
              <a:rPr lang="en-GB" sz="4000" dirty="0">
                <a:solidFill>
                  <a:srgbClr val="0070C0"/>
                </a:solidFill>
              </a:rPr>
              <a:t>She walked through the park on her way home.</a:t>
            </a:r>
          </a:p>
          <a:p>
            <a:endParaRPr lang="en-GB" sz="2800" dirty="0">
              <a:solidFill>
                <a:srgbClr val="0070C0"/>
              </a:solidFill>
            </a:endParaRPr>
          </a:p>
          <a:p>
            <a:r>
              <a:rPr lang="en-GB" sz="4000" dirty="0">
                <a:solidFill>
                  <a:srgbClr val="0070C0"/>
                </a:solidFill>
              </a:rPr>
              <a:t>The book is on the shelf next to the window.</a:t>
            </a:r>
          </a:p>
          <a:p>
            <a:endParaRPr lang="en-GB" sz="2800" dirty="0">
              <a:solidFill>
                <a:srgbClr val="0070C0"/>
              </a:solidFill>
            </a:endParaRPr>
          </a:p>
          <a:p>
            <a:r>
              <a:rPr lang="en-GB" sz="4000" dirty="0">
                <a:solidFill>
                  <a:srgbClr val="0070C0"/>
                </a:solidFill>
              </a:rPr>
              <a:t>We waited at the bus stop until it started raining.</a:t>
            </a:r>
          </a:p>
          <a:p>
            <a:endParaRPr lang="en-GB" sz="2800" dirty="0">
              <a:solidFill>
                <a:srgbClr val="0070C0"/>
              </a:solidFill>
            </a:endParaRPr>
          </a:p>
          <a:p>
            <a:r>
              <a:rPr lang="en-GB" sz="4000" dirty="0">
                <a:solidFill>
                  <a:srgbClr val="0070C0"/>
                </a:solidFill>
              </a:rPr>
              <a:t>He hid the note inside his backpack.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B47827-B1D0-4A41-A890-54B4897058EA}"/>
              </a:ext>
            </a:extLst>
          </p:cNvPr>
          <p:cNvSpPr/>
          <p:nvPr/>
        </p:nvSpPr>
        <p:spPr>
          <a:xfrm>
            <a:off x="265043" y="1662644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E6FA5B-80B8-4437-8177-830D063C30AC}"/>
              </a:ext>
            </a:extLst>
          </p:cNvPr>
          <p:cNvSpPr/>
          <p:nvPr/>
        </p:nvSpPr>
        <p:spPr>
          <a:xfrm>
            <a:off x="265042" y="2710070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0863C6-3873-4492-8391-8613423FC33F}"/>
              </a:ext>
            </a:extLst>
          </p:cNvPr>
          <p:cNvSpPr/>
          <p:nvPr/>
        </p:nvSpPr>
        <p:spPr>
          <a:xfrm>
            <a:off x="265041" y="3757496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C3635-40F2-4837-BC6C-9692CB6AF2FD}"/>
              </a:ext>
            </a:extLst>
          </p:cNvPr>
          <p:cNvSpPr/>
          <p:nvPr/>
        </p:nvSpPr>
        <p:spPr>
          <a:xfrm>
            <a:off x="265040" y="4804922"/>
            <a:ext cx="11198090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E90CDE-D316-42BC-BFF9-4992823D564F}"/>
              </a:ext>
            </a:extLst>
          </p:cNvPr>
          <p:cNvSpPr/>
          <p:nvPr/>
        </p:nvSpPr>
        <p:spPr>
          <a:xfrm>
            <a:off x="265040" y="5813665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1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29856" y="301709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Adverbs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B47827-B1D0-4A41-A890-54B4897058EA}"/>
              </a:ext>
            </a:extLst>
          </p:cNvPr>
          <p:cNvSpPr/>
          <p:nvPr/>
        </p:nvSpPr>
        <p:spPr>
          <a:xfrm>
            <a:off x="529856" y="1605565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E6FA5B-80B8-4437-8177-830D063C30AC}"/>
              </a:ext>
            </a:extLst>
          </p:cNvPr>
          <p:cNvSpPr/>
          <p:nvPr/>
        </p:nvSpPr>
        <p:spPr>
          <a:xfrm>
            <a:off x="464054" y="2736574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0863C6-3873-4492-8391-8613423FC33F}"/>
              </a:ext>
            </a:extLst>
          </p:cNvPr>
          <p:cNvSpPr/>
          <p:nvPr/>
        </p:nvSpPr>
        <p:spPr>
          <a:xfrm>
            <a:off x="464053" y="3745317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C3635-40F2-4837-BC6C-9692CB6AF2FD}"/>
              </a:ext>
            </a:extLst>
          </p:cNvPr>
          <p:cNvSpPr/>
          <p:nvPr/>
        </p:nvSpPr>
        <p:spPr>
          <a:xfrm>
            <a:off x="464053" y="4691943"/>
            <a:ext cx="11198090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E90CDE-D316-42BC-BFF9-4992823D564F}"/>
              </a:ext>
            </a:extLst>
          </p:cNvPr>
          <p:cNvSpPr/>
          <p:nvPr/>
        </p:nvSpPr>
        <p:spPr>
          <a:xfrm>
            <a:off x="464052" y="5665635"/>
            <a:ext cx="9660835" cy="895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60E135-AB94-466A-B21C-476D0179E950}"/>
              </a:ext>
            </a:extLst>
          </p:cNvPr>
          <p:cNvSpPr/>
          <p:nvPr/>
        </p:nvSpPr>
        <p:spPr>
          <a:xfrm>
            <a:off x="529856" y="1614104"/>
            <a:ext cx="11198090" cy="461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0070C0"/>
                </a:solidFill>
              </a:rPr>
              <a:t>She read the instructions carefully.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0070C0"/>
                </a:solidFill>
              </a:rPr>
              <a:t>The dog ran quickly across the garden.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0070C0"/>
                </a:solidFill>
              </a:rPr>
              <a:t>He always remembers to lock the door. 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0070C0"/>
                </a:solidFill>
              </a:rPr>
              <a:t>They arrived early for the meeting.</a:t>
            </a:r>
          </a:p>
          <a:p>
            <a:pPr>
              <a:lnSpc>
                <a:spcPct val="150000"/>
              </a:lnSpc>
            </a:pPr>
            <a:r>
              <a:rPr lang="en-GB" sz="4000" dirty="0">
                <a:solidFill>
                  <a:srgbClr val="0070C0"/>
                </a:solidFill>
              </a:rPr>
              <a:t>The children played happily outside.</a:t>
            </a:r>
          </a:p>
        </p:txBody>
      </p:sp>
    </p:spTree>
    <p:extLst>
      <p:ext uri="{BB962C8B-B14F-4D97-AF65-F5344CB8AC3E}">
        <p14:creationId xmlns:p14="http://schemas.microsoft.com/office/powerpoint/2010/main" val="45307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29856" y="301709"/>
            <a:ext cx="1113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Preposition / subordinating conjunction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F88743-D25B-4598-A9A0-D8F4E5C82685}"/>
              </a:ext>
            </a:extLst>
          </p:cNvPr>
          <p:cNvSpPr/>
          <p:nvPr/>
        </p:nvSpPr>
        <p:spPr>
          <a:xfrm>
            <a:off x="529856" y="1383053"/>
            <a:ext cx="111322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dirty="0">
                <a:solidFill>
                  <a:srgbClr val="0070C0"/>
                </a:solidFill>
              </a:rPr>
              <a:t>We ate dinner before sunset.</a:t>
            </a:r>
          </a:p>
          <a:p>
            <a:endParaRPr lang="en-GB" sz="6000" dirty="0">
              <a:solidFill>
                <a:srgbClr val="0070C0"/>
              </a:solidFill>
            </a:endParaRPr>
          </a:p>
          <a:p>
            <a:r>
              <a:rPr lang="en-GB" sz="6000" dirty="0">
                <a:solidFill>
                  <a:srgbClr val="0070C0"/>
                </a:solidFill>
              </a:rPr>
              <a:t>She finished her work before the meeting had begun.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114DAB-321E-44DE-86AB-052635DCC437}"/>
              </a:ext>
            </a:extLst>
          </p:cNvPr>
          <p:cNvSpPr/>
          <p:nvPr/>
        </p:nvSpPr>
        <p:spPr>
          <a:xfrm>
            <a:off x="1855305" y="5700589"/>
            <a:ext cx="84813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</a:rPr>
              <a:t>Before + noun → preposition</a:t>
            </a:r>
          </a:p>
          <a:p>
            <a:r>
              <a:rPr lang="en-GB" sz="2400" b="1" dirty="0">
                <a:solidFill>
                  <a:srgbClr val="00B050"/>
                </a:solidFill>
              </a:rPr>
              <a:t>Before + subject and verb → subordinating conjunction</a:t>
            </a:r>
          </a:p>
        </p:txBody>
      </p:sp>
    </p:spTree>
    <p:extLst>
      <p:ext uri="{BB962C8B-B14F-4D97-AF65-F5344CB8AC3E}">
        <p14:creationId xmlns:p14="http://schemas.microsoft.com/office/powerpoint/2010/main" val="8933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29856" y="301709"/>
            <a:ext cx="1113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Preposition / subordinating conjunction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AAEA7E-AB8E-48FC-99B9-27DDCA136201}"/>
              </a:ext>
            </a:extLst>
          </p:cNvPr>
          <p:cNvSpPr/>
          <p:nvPr/>
        </p:nvSpPr>
        <p:spPr>
          <a:xfrm>
            <a:off x="529856" y="1681874"/>
            <a:ext cx="112910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>
                <a:solidFill>
                  <a:srgbClr val="0070C0"/>
                </a:solidFill>
              </a:rPr>
              <a:t>1. We washed our hands before dinner. </a:t>
            </a:r>
          </a:p>
          <a:p>
            <a:r>
              <a:rPr lang="en-GB" sz="4800" dirty="0">
                <a:solidFill>
                  <a:srgbClr val="0070C0"/>
                </a:solidFill>
              </a:rPr>
              <a:t>2. Finish your work before the bell rings.</a:t>
            </a:r>
          </a:p>
          <a:p>
            <a:r>
              <a:rPr lang="en-GB" sz="4800" dirty="0">
                <a:solidFill>
                  <a:srgbClr val="0070C0"/>
                </a:solidFill>
              </a:rPr>
              <a:t>3. She checked her bag before school.</a:t>
            </a:r>
          </a:p>
          <a:p>
            <a:r>
              <a:rPr lang="en-GB" sz="4800" dirty="0">
                <a:solidFill>
                  <a:srgbClr val="0070C0"/>
                </a:solidFill>
              </a:rPr>
              <a:t>4. They went inside before it started to rain.</a:t>
            </a:r>
          </a:p>
          <a:p>
            <a:r>
              <a:rPr lang="en-GB" sz="4800" dirty="0">
                <a:solidFill>
                  <a:srgbClr val="0070C0"/>
                </a:solidFill>
              </a:rPr>
              <a:t>5. He tied his laces before the race.</a:t>
            </a:r>
          </a:p>
        </p:txBody>
      </p:sp>
    </p:spTree>
    <p:extLst>
      <p:ext uri="{BB962C8B-B14F-4D97-AF65-F5344CB8AC3E}">
        <p14:creationId xmlns:p14="http://schemas.microsoft.com/office/powerpoint/2010/main" val="349239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Possessive pronouns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A7890B-2832-4540-9932-0722CC963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122483"/>
              </p:ext>
            </p:extLst>
          </p:nvPr>
        </p:nvGraphicFramePr>
        <p:xfrm>
          <a:off x="329609" y="1752504"/>
          <a:ext cx="11600121" cy="4480560"/>
        </p:xfrm>
        <a:graphic>
          <a:graphicData uri="http://schemas.openxmlformats.org/drawingml/2006/table">
            <a:tbl>
              <a:tblPr/>
              <a:tblGrid>
                <a:gridCol w="11600121">
                  <a:extLst>
                    <a:ext uri="{9D8B030D-6E8A-4147-A177-3AD203B41FA5}">
                      <a16:colId xmlns:a16="http://schemas.microsoft.com/office/drawing/2014/main" val="913119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GB" sz="36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blue backpack is mine, not the one by the door. </a:t>
                      </a:r>
                    </a:p>
                    <a:p>
                      <a:pPr fontAlgn="t"/>
                      <a:endParaRPr lang="en-GB" sz="36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36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That decision was hers, even though everyone discussed it together. </a:t>
                      </a:r>
                    </a:p>
                    <a:p>
                      <a:pPr fontAlgn="t"/>
                      <a:endParaRPr lang="en-GB" sz="36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36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victory was theirs, and they celebrated proudly. </a:t>
                      </a:r>
                    </a:p>
                    <a:p>
                      <a:pPr fontAlgn="t"/>
                      <a:endParaRPr lang="en-GB" sz="36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36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This responsibility is ours, so we must handle it carefully.</a:t>
                      </a: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262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24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Verbs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292195-1822-4A47-B943-134D0408CF34}"/>
              </a:ext>
            </a:extLst>
          </p:cNvPr>
          <p:cNvSpPr txBox="1"/>
          <p:nvPr/>
        </p:nvSpPr>
        <p:spPr>
          <a:xfrm>
            <a:off x="3597348" y="1392865"/>
            <a:ext cx="4997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</a:rPr>
              <a:t>To bake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F40289-FD37-4D11-B196-6AB4D3A70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14037"/>
              </p:ext>
            </p:extLst>
          </p:nvPr>
        </p:nvGraphicFramePr>
        <p:xfrm>
          <a:off x="531628" y="2622893"/>
          <a:ext cx="1130595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326">
                  <a:extLst>
                    <a:ext uri="{9D8B030D-6E8A-4147-A177-3AD203B41FA5}">
                      <a16:colId xmlns:a16="http://schemas.microsoft.com/office/drawing/2014/main" val="4075682275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2744542484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1574352462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626678828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578970689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41372382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present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227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bake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baked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am baking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was baking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have baked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had baked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01278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46BEFBA-0CC4-436A-B32D-80B6718D56AB}"/>
              </a:ext>
            </a:extLst>
          </p:cNvPr>
          <p:cNvSpPr/>
          <p:nvPr/>
        </p:nvSpPr>
        <p:spPr>
          <a:xfrm>
            <a:off x="2424223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4EBFE2-213E-44BF-8D85-A6FE9C716874}"/>
              </a:ext>
            </a:extLst>
          </p:cNvPr>
          <p:cNvSpPr/>
          <p:nvPr/>
        </p:nvSpPr>
        <p:spPr>
          <a:xfrm>
            <a:off x="4292010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7E60C-D2F8-4490-9D48-72DE062A28A0}"/>
              </a:ext>
            </a:extLst>
          </p:cNvPr>
          <p:cNvSpPr/>
          <p:nvPr/>
        </p:nvSpPr>
        <p:spPr>
          <a:xfrm>
            <a:off x="6197010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195886-00FA-4665-8FFB-0692160FEB33}"/>
              </a:ext>
            </a:extLst>
          </p:cNvPr>
          <p:cNvSpPr/>
          <p:nvPr/>
        </p:nvSpPr>
        <p:spPr>
          <a:xfrm>
            <a:off x="8102010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84C5AF-A109-4E20-BC40-287F13A6EEB5}"/>
              </a:ext>
            </a:extLst>
          </p:cNvPr>
          <p:cNvSpPr/>
          <p:nvPr/>
        </p:nvSpPr>
        <p:spPr>
          <a:xfrm>
            <a:off x="9969796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84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Verbs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292195-1822-4A47-B943-134D0408CF34}"/>
              </a:ext>
            </a:extLst>
          </p:cNvPr>
          <p:cNvSpPr txBox="1"/>
          <p:nvPr/>
        </p:nvSpPr>
        <p:spPr>
          <a:xfrm>
            <a:off x="3597348" y="1392865"/>
            <a:ext cx="4997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</a:rPr>
              <a:t>To grow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F40289-FD37-4D11-B196-6AB4D3A70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09001"/>
              </p:ext>
            </p:extLst>
          </p:nvPr>
        </p:nvGraphicFramePr>
        <p:xfrm>
          <a:off x="531628" y="2622893"/>
          <a:ext cx="1130595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326">
                  <a:extLst>
                    <a:ext uri="{9D8B030D-6E8A-4147-A177-3AD203B41FA5}">
                      <a16:colId xmlns:a16="http://schemas.microsoft.com/office/drawing/2014/main" val="4075682275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2744542484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1574352462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626678828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578970689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41372382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present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227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grow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grew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am growing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was growing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have grown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had grown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01278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46BEFBA-0CC4-436A-B32D-80B6718D56AB}"/>
              </a:ext>
            </a:extLst>
          </p:cNvPr>
          <p:cNvSpPr/>
          <p:nvPr/>
        </p:nvSpPr>
        <p:spPr>
          <a:xfrm>
            <a:off x="2411815" y="2617577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4EBFE2-213E-44BF-8D85-A6FE9C716874}"/>
              </a:ext>
            </a:extLst>
          </p:cNvPr>
          <p:cNvSpPr/>
          <p:nvPr/>
        </p:nvSpPr>
        <p:spPr>
          <a:xfrm>
            <a:off x="4304411" y="2628209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7E60C-D2F8-4490-9D48-72DE062A28A0}"/>
              </a:ext>
            </a:extLst>
          </p:cNvPr>
          <p:cNvSpPr/>
          <p:nvPr/>
        </p:nvSpPr>
        <p:spPr>
          <a:xfrm>
            <a:off x="6209410" y="2617577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195886-00FA-4665-8FFB-0692160FEB33}"/>
              </a:ext>
            </a:extLst>
          </p:cNvPr>
          <p:cNvSpPr/>
          <p:nvPr/>
        </p:nvSpPr>
        <p:spPr>
          <a:xfrm>
            <a:off x="8077199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84C5AF-A109-4E20-BC40-287F13A6EEB5}"/>
              </a:ext>
            </a:extLst>
          </p:cNvPr>
          <p:cNvSpPr/>
          <p:nvPr/>
        </p:nvSpPr>
        <p:spPr>
          <a:xfrm>
            <a:off x="9959166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39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Verbs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292195-1822-4A47-B943-134D0408CF34}"/>
              </a:ext>
            </a:extLst>
          </p:cNvPr>
          <p:cNvSpPr txBox="1"/>
          <p:nvPr/>
        </p:nvSpPr>
        <p:spPr>
          <a:xfrm>
            <a:off x="3597348" y="1392865"/>
            <a:ext cx="4997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</a:rPr>
              <a:t>To write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F40289-FD37-4D11-B196-6AB4D3A70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722158"/>
              </p:ext>
            </p:extLst>
          </p:nvPr>
        </p:nvGraphicFramePr>
        <p:xfrm>
          <a:off x="531628" y="2622893"/>
          <a:ext cx="1130595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326">
                  <a:extLst>
                    <a:ext uri="{9D8B030D-6E8A-4147-A177-3AD203B41FA5}">
                      <a16:colId xmlns:a16="http://schemas.microsoft.com/office/drawing/2014/main" val="4075682275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2744542484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1574352462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626678828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3578970689"/>
                    </a:ext>
                  </a:extLst>
                </a:gridCol>
                <a:gridCol w="1884326">
                  <a:extLst>
                    <a:ext uri="{9D8B030D-6E8A-4147-A177-3AD203B41FA5}">
                      <a16:colId xmlns:a16="http://schemas.microsoft.com/office/drawing/2014/main" val="41372382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present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Simple past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progressive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Present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B050"/>
                          </a:solidFill>
                        </a:rPr>
                        <a:t>Past perfect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227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write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wrote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am writing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was writing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have written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0070C0"/>
                          </a:solidFill>
                        </a:rPr>
                        <a:t>I had written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01278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46BEFBA-0CC4-436A-B32D-80B6718D56AB}"/>
              </a:ext>
            </a:extLst>
          </p:cNvPr>
          <p:cNvSpPr/>
          <p:nvPr/>
        </p:nvSpPr>
        <p:spPr>
          <a:xfrm>
            <a:off x="2452565" y="2628209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4EBFE2-213E-44BF-8D85-A6FE9C716874}"/>
              </a:ext>
            </a:extLst>
          </p:cNvPr>
          <p:cNvSpPr/>
          <p:nvPr/>
        </p:nvSpPr>
        <p:spPr>
          <a:xfrm>
            <a:off x="4327443" y="262289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7E60C-D2F8-4490-9D48-72DE062A28A0}"/>
              </a:ext>
            </a:extLst>
          </p:cNvPr>
          <p:cNvSpPr/>
          <p:nvPr/>
        </p:nvSpPr>
        <p:spPr>
          <a:xfrm>
            <a:off x="6227128" y="2617577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195886-00FA-4665-8FFB-0692160FEB33}"/>
              </a:ext>
            </a:extLst>
          </p:cNvPr>
          <p:cNvSpPr/>
          <p:nvPr/>
        </p:nvSpPr>
        <p:spPr>
          <a:xfrm>
            <a:off x="8119724" y="2617577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84C5AF-A109-4E20-BC40-287F13A6EEB5}"/>
              </a:ext>
            </a:extLst>
          </p:cNvPr>
          <p:cNvSpPr/>
          <p:nvPr/>
        </p:nvSpPr>
        <p:spPr>
          <a:xfrm>
            <a:off x="10001691" y="2639333"/>
            <a:ext cx="1892596" cy="2011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04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Punctuation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A9DA52-0104-46AC-9B68-749FD2AA2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997495"/>
              </p:ext>
            </p:extLst>
          </p:nvPr>
        </p:nvGraphicFramePr>
        <p:xfrm>
          <a:off x="295940" y="2154579"/>
          <a:ext cx="11600120" cy="3139440"/>
        </p:xfrm>
        <a:graphic>
          <a:graphicData uri="http://schemas.openxmlformats.org/drawingml/2006/table">
            <a:tbl>
              <a:tblPr/>
              <a:tblGrid>
                <a:gridCol w="11600120">
                  <a:extLst>
                    <a:ext uri="{9D8B030D-6E8A-4147-A177-3AD203B41FA5}">
                      <a16:colId xmlns:a16="http://schemas.microsoft.com/office/drawing/2014/main" val="11496611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I cant find my book said the student</a:t>
                      </a:r>
                    </a:p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Please line up by the door called the teacher </a:t>
                      </a:r>
                    </a:p>
                    <a:p>
                      <a:pPr fontAlgn="t"/>
                      <a:endParaRPr lang="en-GB" sz="40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Are we going outside today asked the excited child</a:t>
                      </a: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904361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BC44F48-AF1A-4D34-B5E1-94051307E632}"/>
              </a:ext>
            </a:extLst>
          </p:cNvPr>
          <p:cNvSpPr/>
          <p:nvPr/>
        </p:nvSpPr>
        <p:spPr>
          <a:xfrm>
            <a:off x="382771" y="2993064"/>
            <a:ext cx="10005238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469C20-0A9E-425B-9156-7F3F8E8E8624}"/>
              </a:ext>
            </a:extLst>
          </p:cNvPr>
          <p:cNvSpPr/>
          <p:nvPr/>
        </p:nvSpPr>
        <p:spPr>
          <a:xfrm>
            <a:off x="382770" y="4492788"/>
            <a:ext cx="10962169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72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Active / passive voice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E5045A7-2789-48C4-B738-8930D837D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338790"/>
              </p:ext>
            </p:extLst>
          </p:nvPr>
        </p:nvGraphicFramePr>
        <p:xfrm>
          <a:off x="382770" y="1504761"/>
          <a:ext cx="11277601" cy="3139440"/>
        </p:xfrm>
        <a:graphic>
          <a:graphicData uri="http://schemas.openxmlformats.org/drawingml/2006/table">
            <a:tbl>
              <a:tblPr/>
              <a:tblGrid>
                <a:gridCol w="11277601">
                  <a:extLst>
                    <a:ext uri="{9D8B030D-6E8A-4147-A177-3AD203B41FA5}">
                      <a16:colId xmlns:a16="http://schemas.microsoft.com/office/drawing/2014/main" val="1228293293"/>
                    </a:ext>
                  </a:extLst>
                </a:gridCol>
              </a:tblGrid>
              <a:tr h="2149853">
                <a:tc>
                  <a:txBody>
                    <a:bodyPr/>
                    <a:lstStyle/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cake was baked by the chef. </a:t>
                      </a:r>
                    </a:p>
                    <a:p>
                      <a:pPr fontAlgn="t"/>
                      <a:endParaRPr lang="en-GB" sz="40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window was broken during the storm. </a:t>
                      </a:r>
                    </a:p>
                    <a:p>
                      <a:pPr fontAlgn="t"/>
                      <a:endParaRPr lang="en-GB" sz="40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40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homework has been completed by the class.</a:t>
                      </a: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404192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AB469C20-0A9E-425B-9156-7F3F8E8E8624}"/>
              </a:ext>
            </a:extLst>
          </p:cNvPr>
          <p:cNvSpPr/>
          <p:nvPr/>
        </p:nvSpPr>
        <p:spPr>
          <a:xfrm>
            <a:off x="379225" y="3960500"/>
            <a:ext cx="10962169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44F48-AF1A-4D34-B5E1-94051307E632}"/>
              </a:ext>
            </a:extLst>
          </p:cNvPr>
          <p:cNvSpPr/>
          <p:nvPr/>
        </p:nvSpPr>
        <p:spPr>
          <a:xfrm>
            <a:off x="379225" y="2407346"/>
            <a:ext cx="10005238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0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Active / passive voice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B372EC-15AC-4B59-B9EB-76C8274448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099893"/>
              </p:ext>
            </p:extLst>
          </p:nvPr>
        </p:nvGraphicFramePr>
        <p:xfrm>
          <a:off x="382770" y="1773880"/>
          <a:ext cx="11281146" cy="3749040"/>
        </p:xfrm>
        <a:graphic>
          <a:graphicData uri="http://schemas.openxmlformats.org/drawingml/2006/table">
            <a:tbl>
              <a:tblPr/>
              <a:tblGrid>
                <a:gridCol w="11281146">
                  <a:extLst>
                    <a:ext uri="{9D8B030D-6E8A-4147-A177-3AD203B41FA5}">
                      <a16:colId xmlns:a16="http://schemas.microsoft.com/office/drawing/2014/main" val="21844080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GB" sz="48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dog chased the ball across the field. </a:t>
                      </a:r>
                    </a:p>
                    <a:p>
                      <a:pPr fontAlgn="t"/>
                      <a:endParaRPr lang="en-GB" sz="48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48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She finished her homework before dinner. </a:t>
                      </a:r>
                    </a:p>
                    <a:p>
                      <a:pPr fontAlgn="t"/>
                      <a:endParaRPr lang="en-GB" sz="4800" b="0" i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GB" sz="48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The scientist discovered a new element.</a:t>
                      </a:r>
                    </a:p>
                  </a:txBody>
                  <a:tcPr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360247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AB469C20-0A9E-425B-9156-7F3F8E8E8624}"/>
              </a:ext>
            </a:extLst>
          </p:cNvPr>
          <p:cNvSpPr/>
          <p:nvPr/>
        </p:nvSpPr>
        <p:spPr>
          <a:xfrm>
            <a:off x="382769" y="4637886"/>
            <a:ext cx="10962169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C44F48-AF1A-4D34-B5E1-94051307E632}"/>
              </a:ext>
            </a:extLst>
          </p:cNvPr>
          <p:cNvSpPr/>
          <p:nvPr/>
        </p:nvSpPr>
        <p:spPr>
          <a:xfrm>
            <a:off x="382770" y="2997830"/>
            <a:ext cx="10962168" cy="1301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65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EC4DFD-26CF-451F-AAD2-3289CC3AF53A}"/>
              </a:ext>
            </a:extLst>
          </p:cNvPr>
          <p:cNvSpPr txBox="1"/>
          <p:nvPr/>
        </p:nvSpPr>
        <p:spPr>
          <a:xfrm>
            <a:off x="531628" y="489098"/>
            <a:ext cx="1113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u="sng" dirty="0"/>
              <a:t>Contractions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5A1286-7C21-42A4-A0F3-E422A4C34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065959"/>
              </p:ext>
            </p:extLst>
          </p:nvPr>
        </p:nvGraphicFramePr>
        <p:xfrm>
          <a:off x="309217" y="2124396"/>
          <a:ext cx="11471968" cy="383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992">
                  <a:extLst>
                    <a:ext uri="{9D8B030D-6E8A-4147-A177-3AD203B41FA5}">
                      <a16:colId xmlns:a16="http://schemas.microsoft.com/office/drawing/2014/main" val="643067319"/>
                    </a:ext>
                  </a:extLst>
                </a:gridCol>
                <a:gridCol w="2867992">
                  <a:extLst>
                    <a:ext uri="{9D8B030D-6E8A-4147-A177-3AD203B41FA5}">
                      <a16:colId xmlns:a16="http://schemas.microsoft.com/office/drawing/2014/main" val="1350866928"/>
                    </a:ext>
                  </a:extLst>
                </a:gridCol>
                <a:gridCol w="2867992">
                  <a:extLst>
                    <a:ext uri="{9D8B030D-6E8A-4147-A177-3AD203B41FA5}">
                      <a16:colId xmlns:a16="http://schemas.microsoft.com/office/drawing/2014/main" val="2571847638"/>
                    </a:ext>
                  </a:extLst>
                </a:gridCol>
                <a:gridCol w="2867992">
                  <a:extLst>
                    <a:ext uri="{9D8B030D-6E8A-4147-A177-3AD203B41FA5}">
                      <a16:colId xmlns:a16="http://schemas.microsoft.com/office/drawing/2014/main" val="4252631455"/>
                    </a:ext>
                  </a:extLst>
                </a:gridCol>
              </a:tblGrid>
              <a:tr h="1072113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I will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he would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I am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she 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209753"/>
                  </a:ext>
                </a:extLst>
              </a:tr>
              <a:tr h="1383484"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he is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we 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They are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will not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386820"/>
                  </a:ext>
                </a:extLst>
              </a:tr>
              <a:tr h="13834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should not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have not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cannot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>
                          <a:solidFill>
                            <a:srgbClr val="0070C0"/>
                          </a:solidFill>
                        </a:rPr>
                        <a:t>shall not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455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223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423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Grammar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</dc:title>
  <dc:creator>Corrine Wellby</dc:creator>
  <cp:lastModifiedBy>Corrine Wellby</cp:lastModifiedBy>
  <cp:revision>6</cp:revision>
  <dcterms:created xsi:type="dcterms:W3CDTF">2026-04-22T21:06:06Z</dcterms:created>
  <dcterms:modified xsi:type="dcterms:W3CDTF">2026-04-22T21:39:55Z</dcterms:modified>
</cp:coreProperties>
</file>